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 Slab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Nunito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italic.fntdata"/><Relationship Id="rId20" Type="http://schemas.openxmlformats.org/officeDocument/2006/relationships/slide" Target="slides/slide15.xml"/><Relationship Id="rId41" Type="http://schemas.openxmlformats.org/officeDocument/2006/relationships/font" Target="fonts/Nunito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Slab-bold.fntdata"/><Relationship Id="rId10" Type="http://schemas.openxmlformats.org/officeDocument/2006/relationships/slide" Target="slides/slide5.xml"/><Relationship Id="rId32" Type="http://schemas.openxmlformats.org/officeDocument/2006/relationships/font" Target="fonts/RobotoSlab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NunitoSans-bold.fntdata"/><Relationship Id="rId16" Type="http://schemas.openxmlformats.org/officeDocument/2006/relationships/slide" Target="slides/slide11.xml"/><Relationship Id="rId38" Type="http://schemas.openxmlformats.org/officeDocument/2006/relationships/font" Target="fonts/Nunito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0a09dbc0f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90a09dbc0f_2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d427bb679_0_2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d427bb679_0_2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d427bb679_0_2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d427bb679_0_2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d427bb679_0_2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d427bb679_0_2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d427bb679_0_2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d427bb679_0_2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d427bb679_0_2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d427bb679_0_2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d427bb679_0_3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d427bb679_0_3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d427bb679_0_3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d427bb679_0_3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d427bb679_0_3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d427bb679_0_3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d427bb679_0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d427bb679_0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d427bb679_0_3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d427bb679_0_3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0a09dbc0f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90a09dbc0f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d427bb679_0_3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d427bb679_0_3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d427bb679_0_3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d427bb679_0_3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d427bb679_0_3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d427bb679_0_3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2c95f79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2c95f79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2c95f79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2c95f79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0b48118b3_3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90b48118b3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0a09dbc0f_2_1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90a09dbc0f_2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0b48118b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0b48118b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0a09dbc0f_2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90a09dbc0f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d427bb679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d427bb679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d427bb679_0_2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d427bb679_0_2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d427bb679_0_2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d427bb679_0_2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d427bb679_0_2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d427bb679_0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d427bb679_0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d427bb679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0" y="346975"/>
            <a:ext cx="45720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GB" sz="3600"/>
              <a:t>Daily News Classifier</a:t>
            </a:r>
            <a:endParaRPr sz="3200"/>
          </a:p>
        </p:txBody>
      </p:sp>
      <p:sp>
        <p:nvSpPr>
          <p:cNvPr id="72" name="Google Shape;72;p14"/>
          <p:cNvSpPr txBox="1"/>
          <p:nvPr/>
        </p:nvSpPr>
        <p:spPr>
          <a:xfrm>
            <a:off x="4811750" y="1714500"/>
            <a:ext cx="40464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 6105 - Data Science Engineering Methods and Tools (34274)</a:t>
            </a:r>
            <a:endParaRPr b="1" sz="1800">
              <a:solidFill>
                <a:srgbClr val="0000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>
                <a:solidFill>
                  <a:srgbClr val="0000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Team 23 -</a:t>
            </a:r>
            <a:endParaRPr sz="1800">
              <a:solidFill>
                <a:srgbClr val="0000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Aditya Kulkarni (NUID: 001001395)</a:t>
            </a:r>
            <a:endParaRPr sz="1500">
              <a:solidFill>
                <a:srgbClr val="0000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0000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Mohammed Saqlain Kazi (NUID: 001023485)</a:t>
            </a:r>
            <a:endParaRPr sz="1500">
              <a:solidFill>
                <a:srgbClr val="0000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463225" y="97525"/>
            <a:ext cx="254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8325"/>
            <a:ext cx="4572001" cy="36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784" y="39425"/>
            <a:ext cx="1948216" cy="5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825" y="152400"/>
            <a:ext cx="561000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168075" y="2088750"/>
            <a:ext cx="3000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dk1"/>
                </a:solidFill>
              </a:rPr>
              <a:t>ML Algorithms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/>
        </p:nvSpPr>
        <p:spPr>
          <a:xfrm>
            <a:off x="0" y="302550"/>
            <a:ext cx="9144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Multinomial Naïve Bayes (MNB)</a:t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560300" y="1624850"/>
            <a:ext cx="81243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GB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Probabilistic classifier based on applying Bayes Theorem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Effective for discrete feature classification (e.g., word count for text classification)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➢"/>
            </a:pPr>
            <a:r>
              <a:rPr lang="en-GB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Computes the posterior probability of the news belonging to different classes and assigns the news to the category with the highest posterior probability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22350" y="268925"/>
            <a:ext cx="9099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Results for MNB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5" y="993625"/>
            <a:ext cx="4867826" cy="375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450" y="993625"/>
            <a:ext cx="4011699" cy="37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0" y="0"/>
            <a:ext cx="9099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Gaussian Naïve Bayes (GNB)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470650" y="1042150"/>
            <a:ext cx="80346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Gaussian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Naive bayes is useful when working with continuous values.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 at serving as a document classification model due to its simplicity.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performs well in case of categorical input 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also performs well in multi-class prediction.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0" y="179300"/>
            <a:ext cx="493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Results for GNB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88" y="1021650"/>
            <a:ext cx="4643725" cy="39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950" y="1021650"/>
            <a:ext cx="4213401" cy="39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874075" y="1423150"/>
            <a:ext cx="7810500" cy="3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➢"/>
            </a:pPr>
            <a:r>
              <a:rPr lang="en-GB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Fits the number of decision tree classifiers on various sub samples on the data set 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➢"/>
            </a:pPr>
            <a:r>
              <a:rPr lang="en-GB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Uses averaging to improve the predictor accuracy and control over fitting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➢"/>
            </a:pPr>
            <a:r>
              <a:rPr lang="en-GB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believed that random forest would do better as an ensemble approach than decision trees.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0" y="201700"/>
            <a:ext cx="7149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	     Random Forest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0" y="0"/>
            <a:ext cx="741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 for Random Forest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2700"/>
            <a:ext cx="4509250" cy="414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625" y="773750"/>
            <a:ext cx="4296324" cy="412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0" y="156900"/>
            <a:ext cx="804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Neighbours (KNN)</a:t>
            </a:r>
            <a:endParaRPr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582700" y="1120600"/>
            <a:ext cx="81132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rebuchet MS"/>
              <a:buChar char="➢"/>
            </a:pPr>
            <a:r>
              <a:rPr lang="en-GB" sz="17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 algorithm (k-NN) is a non-parametric method used for classification</a:t>
            </a:r>
            <a:endParaRPr sz="17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rebuchet MS"/>
              <a:buChar char="➢"/>
            </a:pPr>
            <a:r>
              <a:rPr lang="en-GB" sz="17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input consists of the k closest training examples in the feature space</a:t>
            </a:r>
            <a:endParaRPr sz="17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rebuchet MS"/>
              <a:buChar char="➢"/>
            </a:pPr>
            <a:r>
              <a:rPr lang="en-GB" sz="17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 object is classified by a plurality vote of its neighbours, with the object being assigned to the class most common among its k nearest neighbors (k is a positive integer, typically small)</a:t>
            </a:r>
            <a:endParaRPr sz="1350">
              <a:solidFill>
                <a:srgbClr val="31313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rebuchet MS"/>
              <a:buChar char="➢"/>
            </a:pPr>
            <a:r>
              <a:rPr lang="en-GB" sz="17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If k = 1, then the object is simply assigned to the class of that single nearest neighbor</a:t>
            </a:r>
            <a:endParaRPr sz="17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700" y="39425"/>
            <a:ext cx="1984300" cy="5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/>
        </p:nvSpPr>
        <p:spPr>
          <a:xfrm>
            <a:off x="44825" y="302550"/>
            <a:ext cx="7698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Results for KNN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3850"/>
            <a:ext cx="4677900" cy="37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700" y="1243850"/>
            <a:ext cx="3973649" cy="37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9700" y="39425"/>
            <a:ext cx="1984300" cy="5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/>
        </p:nvSpPr>
        <p:spPr>
          <a:xfrm>
            <a:off x="0" y="201725"/>
            <a:ext cx="823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</a:t>
            </a:r>
            <a:r>
              <a:rPr lang="en-GB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(SVM)</a:t>
            </a:r>
            <a:endParaRPr/>
          </a:p>
        </p:txBody>
      </p:sp>
      <p:sp>
        <p:nvSpPr>
          <p:cNvPr id="201" name="Google Shape;201;p32"/>
          <p:cNvSpPr txBox="1"/>
          <p:nvPr/>
        </p:nvSpPr>
        <p:spPr>
          <a:xfrm>
            <a:off x="638700" y="1490375"/>
            <a:ext cx="78666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rebuchet MS"/>
              <a:buChar char="➢"/>
            </a:pPr>
            <a:r>
              <a:rPr lang="en-GB" sz="17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Supervised learning method used for classification regression and outlier detection</a:t>
            </a:r>
            <a:endParaRPr sz="17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flexible and, unlike neural networks, does not consume a lot of time.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Here, we implement Scikit-Learn SVC module to run the SVM algorithm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➢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have implemented the SVM models  using linearSVC, RBF, Polynomial SVC.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700" y="39425"/>
            <a:ext cx="1984300" cy="5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4294967295" type="title"/>
          </p:nvPr>
        </p:nvSpPr>
        <p:spPr>
          <a:xfrm>
            <a:off x="788300" y="96200"/>
            <a:ext cx="4713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600">
                <a:solidFill>
                  <a:schemeClr val="dk1"/>
                </a:solidFill>
              </a:rPr>
              <a:t>Introduction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>
            <p:ph idx="4294967295" type="subTitle"/>
          </p:nvPr>
        </p:nvSpPr>
        <p:spPr>
          <a:xfrm>
            <a:off x="346300" y="1069700"/>
            <a:ext cx="8315700" cy="3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The surge in the number of news has necessitated the need to categorize news so that it can be easily found.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Due to the presence of huge amount of data in electronic format, using software that can access and interpret it, as well as derive facts that can help decision-making, has become critical.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This will allow users to get real-time news on their interests without wasting time.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We implemented six machine learning models that predict the categories of news articles based on title using the supervised classification method.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Our framework saves users time by presenting them with news stories that are organized into categories.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784" y="39425"/>
            <a:ext cx="1948216" cy="5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/>
        </p:nvSpPr>
        <p:spPr>
          <a:xfrm>
            <a:off x="1019725" y="123275"/>
            <a:ext cx="6622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Results for SVM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173475" y="896475"/>
            <a:ext cx="2723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linearSVC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8" y="1490375"/>
            <a:ext cx="4566626" cy="34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700" y="39425"/>
            <a:ext cx="1984300" cy="5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650" y="1490375"/>
            <a:ext cx="4114826" cy="340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/>
        </p:nvSpPr>
        <p:spPr>
          <a:xfrm>
            <a:off x="190500" y="448250"/>
            <a:ext cx="2723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RBF kernel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232650"/>
            <a:ext cx="4544374" cy="37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700" y="39425"/>
            <a:ext cx="1984300" cy="5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5">
            <a:alphaModFix/>
          </a:blip>
          <a:srcRect b="8391" l="0" r="0" t="0"/>
          <a:stretch/>
        </p:blipFill>
        <p:spPr>
          <a:xfrm>
            <a:off x="4833450" y="1232650"/>
            <a:ext cx="4150649" cy="37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/>
        </p:nvSpPr>
        <p:spPr>
          <a:xfrm>
            <a:off x="190500" y="448250"/>
            <a:ext cx="4762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-GB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Polynomial (degree = 3) SVC kernel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1350"/>
            <a:ext cx="4542876" cy="39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275" y="1071350"/>
            <a:ext cx="4234725" cy="39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9700" y="39425"/>
            <a:ext cx="1984300" cy="5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/>
        </p:nvSpPr>
        <p:spPr>
          <a:xfrm>
            <a:off x="-97725" y="803425"/>
            <a:ext cx="914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Stochastic Gradient Descent (SGD) Classifier</a:t>
            </a:r>
            <a:endParaRPr sz="2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843" y="39425"/>
            <a:ext cx="190515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/>
        </p:nvSpPr>
        <p:spPr>
          <a:xfrm>
            <a:off x="543575" y="1667625"/>
            <a:ext cx="79518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Trebuchet MS"/>
              <a:buChar char="➢"/>
            </a:pPr>
            <a:r>
              <a:rPr lang="en-GB" sz="17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Stochastic Gradient Descent Classifier provides high efficiency which is basically linear in the number of training samples.</a:t>
            </a:r>
            <a:endParaRPr sz="175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Trebuchet MS"/>
              <a:buChar char="➢"/>
            </a:pPr>
            <a:r>
              <a:rPr lang="en-GB" sz="17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It is easier to fit in the memory due to a single training example being processed by the network..</a:t>
            </a:r>
            <a:endParaRPr sz="175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Trebuchet MS"/>
              <a:buChar char="➢"/>
            </a:pPr>
            <a:r>
              <a:rPr lang="en-GB" sz="17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For larger datasets, it can converge faster as it causes updates to the parameters more frequently</a:t>
            </a:r>
            <a:endParaRPr sz="175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62825"/>
            <a:ext cx="4360374" cy="373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00" y="1262825"/>
            <a:ext cx="4360376" cy="3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1107450" y="168775"/>
            <a:ext cx="622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			Results for SGD</a:t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8843" y="53300"/>
            <a:ext cx="1905156" cy="5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idx="4294967295" type="ctrTitle"/>
          </p:nvPr>
        </p:nvSpPr>
        <p:spPr>
          <a:xfrm>
            <a:off x="-780825" y="1573325"/>
            <a:ext cx="977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</a:pPr>
            <a:r>
              <a:rPr b="1" lang="en-GB" sz="6000"/>
              <a:t> </a:t>
            </a:r>
            <a:r>
              <a:rPr b="1" lang="en-GB" sz="6000"/>
              <a:t>Thank You  </a:t>
            </a:r>
            <a:endParaRPr b="1" i="0" sz="60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8"/>
          <p:cNvSpPr txBox="1"/>
          <p:nvPr>
            <p:ph idx="4294967295" type="ctrTitle"/>
          </p:nvPr>
        </p:nvSpPr>
        <p:spPr>
          <a:xfrm>
            <a:off x="990150" y="3129350"/>
            <a:ext cx="7528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</a:pPr>
            <a:r>
              <a:rPr b="1" lang="en-GB" sz="2700"/>
              <a:t>   </a:t>
            </a:r>
            <a:r>
              <a:rPr b="1" lang="en-GB" sz="2700"/>
              <a:t>Credits :</a:t>
            </a:r>
            <a:r>
              <a:rPr b="1" lang="en-GB" sz="2700"/>
              <a:t> Prof. Handan Liu and TA Team</a:t>
            </a:r>
            <a:endParaRPr b="1" sz="2700"/>
          </a:p>
        </p:txBody>
      </p:sp>
      <p:grpSp>
        <p:nvGrpSpPr>
          <p:cNvPr id="250" name="Google Shape;250;p38"/>
          <p:cNvGrpSpPr/>
          <p:nvPr/>
        </p:nvGrpSpPr>
        <p:grpSpPr>
          <a:xfrm>
            <a:off x="6319523" y="1783862"/>
            <a:ext cx="742983" cy="586218"/>
            <a:chOff x="5972700" y="2330200"/>
            <a:chExt cx="411625" cy="387275"/>
          </a:xfrm>
        </p:grpSpPr>
        <p:sp>
          <p:nvSpPr>
            <p:cNvPr id="251" name="Google Shape;251;p38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700" y="39425"/>
            <a:ext cx="1984300" cy="5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6AA7"/>
            </a:gs>
            <a:gs pos="100000">
              <a:srgbClr val="021723"/>
            </a:gs>
          </a:gsLst>
          <a:lin ang="5400012" scaled="0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9"/>
          <p:cNvGrpSpPr/>
          <p:nvPr/>
        </p:nvGrpSpPr>
        <p:grpSpPr>
          <a:xfrm>
            <a:off x="3780217" y="727204"/>
            <a:ext cx="1742194" cy="1746214"/>
            <a:chOff x="9901824" y="937343"/>
            <a:chExt cx="744273" cy="793950"/>
          </a:xfrm>
        </p:grpSpPr>
        <p:grpSp>
          <p:nvGrpSpPr>
            <p:cNvPr id="259" name="Google Shape;259;p3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60" name="Google Shape;260;p3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3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3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0" name="Google Shape;270;p39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39"/>
          <p:cNvSpPr txBox="1"/>
          <p:nvPr/>
        </p:nvSpPr>
        <p:spPr>
          <a:xfrm>
            <a:off x="3386850" y="2965250"/>
            <a:ext cx="258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Q &amp; A</a:t>
            </a:r>
            <a:endParaRPr b="1" sz="60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6564775" y="61975"/>
            <a:ext cx="2540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843" y="53300"/>
            <a:ext cx="1905156" cy="5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818050" y="219500"/>
            <a:ext cx="4713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600">
                <a:solidFill>
                  <a:schemeClr val="dk1"/>
                </a:solidFill>
              </a:rPr>
              <a:t>Approach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03450" y="1154200"/>
            <a:ext cx="74742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1801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➢"/>
            </a:pPr>
            <a:r>
              <a:rPr lang="en-GB" sz="71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Classification is a difficult activity as it requires pre-processing steps to convert the textual data into structured form from the un-structured form.</a:t>
            </a:r>
            <a:endParaRPr sz="713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13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180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➢"/>
            </a:pPr>
            <a:r>
              <a:rPr lang="en-GB" sz="71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 classification process involves following main steps for classification of news article:</a:t>
            </a:r>
            <a:endParaRPr sz="713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1801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71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sz="713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1801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71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Pre-processing</a:t>
            </a:r>
            <a:endParaRPr sz="713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1801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71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selection</a:t>
            </a:r>
            <a:endParaRPr sz="713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1801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71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Classification techniques application</a:t>
            </a:r>
            <a:endParaRPr sz="713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1801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-GB" sz="71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Evaluating performance measures</a:t>
            </a:r>
            <a:endParaRPr sz="713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784" y="39425"/>
            <a:ext cx="1948216" cy="5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56350" y="0"/>
            <a:ext cx="90876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None/>
            </a:pPr>
            <a:r>
              <a:rPr lang="en-GB" sz="3600"/>
              <a:t>Flow Diagram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" y="735900"/>
            <a:ext cx="5033375" cy="4255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5251025" y="951925"/>
            <a:ext cx="37095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The flow diagram involves the </a:t>
            </a:r>
            <a:r>
              <a:rPr lang="en-GB" sz="1500"/>
              <a:t>following</a:t>
            </a:r>
            <a:r>
              <a:rPr lang="en-GB" sz="1500"/>
              <a:t> steps in classifying the news data</a:t>
            </a:r>
            <a:r>
              <a:rPr lang="en-GB" sz="1500"/>
              <a:t>:</a:t>
            </a:r>
            <a:endParaRPr sz="1500"/>
          </a:p>
          <a:p>
            <a:pPr indent="-323850" lvl="0" marL="457200" rtl="0" algn="l">
              <a:spcBef>
                <a:spcPts val="20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Data Cleaning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Data pre-processing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Feature Extraction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News Classification (Supervised Machine Learning Models)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Model Evaluation and Tuning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Analyze results</a:t>
            </a:r>
            <a:endParaRPr sz="15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784" y="39425"/>
            <a:ext cx="1948216" cy="5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52975" y="45332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                         Data Cleaning </a:t>
            </a:r>
            <a:endParaRPr sz="3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62800" y="1535225"/>
            <a:ext cx="86184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rebuchet MS"/>
              <a:buChar char="●"/>
            </a:pPr>
            <a:r>
              <a:rPr b="1"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Special character and non ascii character cleaning: </a:t>
            </a:r>
            <a:r>
              <a:rPr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special characters such as “\n” double quotes must be removed from the text along with non ascii characters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rebuchet MS"/>
              <a:buChar char="●"/>
            </a:pPr>
            <a:r>
              <a:rPr b="1"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Up-case/down-case: </a:t>
            </a:r>
            <a:r>
              <a:rPr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“Book” and “book” to be the same word and have the same predicting power. For that reason we have down cased every word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rebuchet MS"/>
              <a:buChar char="●"/>
            </a:pPr>
            <a:r>
              <a:rPr b="1"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Punctuation signs: </a:t>
            </a:r>
            <a:r>
              <a:rPr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characters such as “?”, “!”, “;” have been removed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750"/>
              <a:buFont typeface="Trebuchet MS"/>
              <a:buChar char="●"/>
            </a:pPr>
            <a:r>
              <a:rPr b="1"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Stop words: </a:t>
            </a:r>
            <a:r>
              <a:rPr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words such as “what” or “the” won’t have any predicting power since they will presumably be common to all the documents. They may represent noise that can be eliminated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784" y="39425"/>
            <a:ext cx="1948216" cy="5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-414625" y="480950"/>
            <a:ext cx="91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Data Pre-processing </a:t>
            </a:r>
            <a:endParaRPr sz="3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611300" y="1586125"/>
            <a:ext cx="76128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Char char="●"/>
            </a:pPr>
            <a:r>
              <a:rPr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Pre-processing refers to the transformations applied to our data before feeding it to the algorithm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Char char="●"/>
            </a:pPr>
            <a:r>
              <a:rPr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specified Machine Learning model needs information in a specified format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Char char="●"/>
            </a:pPr>
            <a:r>
              <a:rPr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achieving better results from the applied model in Machine Learning the format of the data must be in a proper manner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Roboto"/>
              <a:buChar char="●"/>
            </a:pPr>
            <a:r>
              <a:rPr lang="en-GB" sz="1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have performed data pre-processing on the raw dataset to convert it into a clean and useable dataset</a:t>
            </a:r>
            <a:endParaRPr sz="1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313131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endParaRPr sz="1350">
              <a:solidFill>
                <a:srgbClr val="3131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784" y="39425"/>
            <a:ext cx="1948216" cy="5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-373900" y="335175"/>
            <a:ext cx="910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				  Feature Engineering</a:t>
            </a:r>
            <a:endParaRPr sz="3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197675" y="1453800"/>
            <a:ext cx="46941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Roboto"/>
              <a:buChar char="●"/>
            </a:pPr>
            <a:r>
              <a:rPr lang="en-GB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engineering is the process of transforming data into features to act as inputs for machine learning models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Roboto"/>
              <a:buChar char="●"/>
            </a:pPr>
            <a:r>
              <a:rPr lang="en-GB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feature engineering we created clusters for categories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Roboto"/>
              <a:buChar char="●"/>
            </a:pPr>
            <a:r>
              <a:rPr lang="en-GB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Initially there were around 170 categories which we grouped into 5 categories as below: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Roboto"/>
              <a:buChar char="➢"/>
            </a:pPr>
            <a:r>
              <a:rPr lang="en-GB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Entertainment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Roboto"/>
              <a:buChar char="➢"/>
            </a:pPr>
            <a:r>
              <a:rPr lang="en-GB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Health and Technology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Roboto"/>
              <a:buChar char="➢"/>
            </a:pPr>
            <a:r>
              <a:rPr lang="en-GB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Politics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Roboto"/>
              <a:buChar char="➢"/>
            </a:pPr>
            <a:r>
              <a:rPr lang="en-GB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Crime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Roboto"/>
              <a:buChar char="➢"/>
            </a:pPr>
            <a:r>
              <a:rPr lang="en-GB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Business and Finance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550" y="1560513"/>
            <a:ext cx="3774901" cy="260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784" y="39425"/>
            <a:ext cx="1948216" cy="5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-1512800" y="1680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Category Distribution of Data</a:t>
            </a:r>
            <a:endParaRPr sz="3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25" y="906975"/>
            <a:ext cx="6251011" cy="41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725" y="39425"/>
            <a:ext cx="2539276" cy="6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-425825" y="202975"/>
            <a:ext cx="910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Libraries used	</a:t>
            </a:r>
            <a:endParaRPr sz="3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400650" y="1240575"/>
            <a:ext cx="8342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b="1" lang="en-GB">
                <a:solidFill>
                  <a:schemeClr val="dk1"/>
                </a:solidFill>
              </a:rPr>
              <a:t>Numpy: </a:t>
            </a:r>
            <a:r>
              <a:rPr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convert confusion matrix to array and plot confusion matrix for each model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b="1" lang="en-GB">
                <a:solidFill>
                  <a:schemeClr val="dk1"/>
                </a:solidFill>
              </a:rPr>
              <a:t>Pandas: </a:t>
            </a:r>
            <a:r>
              <a:rPr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import a tsv file as a dataframe; concatenate multiple data frames into a single DataFrame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➢"/>
            </a:pPr>
            <a:r>
              <a:rPr b="1"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SciKit-Learn: </a:t>
            </a:r>
            <a:r>
              <a:rPr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 and calculates the model metrics like accuracy, score, etc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➢"/>
            </a:pPr>
            <a:r>
              <a:rPr b="1"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MatPlotLib: </a:t>
            </a:r>
            <a:r>
              <a:rPr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Displays a Bar Chart to visualize the news category distribution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➢"/>
            </a:pPr>
            <a:r>
              <a:rPr b="1"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Seaborn: </a:t>
            </a:r>
            <a:r>
              <a:rPr lang="en-GB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Display bar charts to map categories against the count of news articles derived from the dataset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150" y="39425"/>
            <a:ext cx="2005850" cy="5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